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7" r:id="rId7"/>
    <p:sldId id="270" r:id="rId8"/>
    <p:sldId id="276" r:id="rId9"/>
    <p:sldId id="271" r:id="rId10"/>
    <p:sldId id="272" r:id="rId11"/>
    <p:sldId id="27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920136-AB0B-F85B-4F78-0411A7A22123}" name="Georgia Prasad" initials="GP" userId="S::georgia.prasad@nhm.ac.uk::abe1875c-3977-4acc-9611-c5d8a8a3041d" providerId="AD"/>
  <p188:author id="{F02D4FA0-1B63-1F66-A049-C0E64C246E4B}" name="Holly Temple" initials="HT" userId="S::hollytemple_rhs.org.uk#ext#@nhm.ac.uk::5b5f6386-3222-459c-bd6f-701a5a7b6f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B6D5E-B956-1A9C-6113-FD293F676EB7}" v="1" dt="2025-11-18T10:40:31.058"/>
    <p1510:client id="{556E088A-25B8-7750-E8DB-0E89698DF62A}" v="69" dt="2025-11-18T10:19:55.645"/>
    <p1510:client id="{EE99D437-DFEF-68F0-363F-2632540C5590}" v="6" dt="2025-11-19T18:53:49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/>
    <p:restoredTop sz="95033" autoAdjust="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41DB-3EE2-44AE-BA93-9164F1865674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6C5B-9ABB-4FF0-A506-EC7034ECC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6C5B-9ABB-4FF0-A506-EC7034ECC2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236C2-899D-FC5D-8741-62FE2E32A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FE63B-EE72-BB9F-9804-734C132FB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016DA-AE45-B4B4-638F-60E8AC782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3D66E-2571-4CBC-B64F-A939B1BC9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6C5B-9ABB-4FF0-A506-EC7034ECC2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2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49422-D017-1384-274E-5CECCE266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7439B-BBAF-CBE5-05A4-1A78E3CE5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D988F-E27F-3D08-A4F2-D01C4B984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35690-DA2E-1AC3-D9F0-66B5F0EE3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6C5B-9ABB-4FF0-A506-EC7034ECC2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1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456D-61EA-2BE1-AE48-EAD06393E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A82E0-BE68-F4CB-A00E-F2B89869D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4285C-C448-6247-50FD-8A77EDB0E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33053-DDF7-7EF1-C5E8-78191EF08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6C5B-9ABB-4FF0-A506-EC7034ECC2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2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3CF64-E8DF-98E4-24E1-D1710033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591F2-BC0C-B028-B3E7-DD2B1AFEA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4D85C-C4C0-8FFC-D386-3A7D48755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85FD-DD5E-92AE-5013-B881F315B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6C5B-9ABB-4FF0-A506-EC7034ECC2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5492-2602-412F-456D-EF9AC478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66803-9A78-45B1-3CED-DA2FA1929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67FAB-3C6B-60F6-B952-DAE8DE506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C27E7-8F5F-D7CF-1F92-2BF4C7879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86C5B-9ABB-4FF0-A506-EC7034ECC2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3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EDD7F-0B82-C51C-3680-61632F98B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A99B-290C-EB84-C143-9283C7BB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156" y="1773717"/>
            <a:ext cx="74696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D4BE8-E740-1072-E5EC-BB833546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86F-72A9-F985-A201-4F22346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0194-04A1-8324-387B-160EABD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678488"/>
            <a:ext cx="5386192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78D2C-E60A-656E-D55F-224A2F07F8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5228" y="1678488"/>
            <a:ext cx="5386192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538619"/>
            <a:ext cx="5468655" cy="565104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2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145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D4B798D-A4C8-D8D8-3420-B6DC2A443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3316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F15EE19-55FC-39EF-3F24-108345EB3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487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7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CAB82-8783-3F60-4083-CDDFBE47B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29701-92B3-B0AD-8D57-6E6565BCFEF6}"/>
              </a:ext>
            </a:extLst>
          </p:cNvPr>
          <p:cNvSpPr/>
          <p:nvPr userDrawn="1"/>
        </p:nvSpPr>
        <p:spPr>
          <a:xfrm>
            <a:off x="431515" y="5681609"/>
            <a:ext cx="2393878" cy="8733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C2A9108-7595-385F-9171-789A257D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236" y="3188961"/>
            <a:ext cx="6276109" cy="35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2CA22-8BEC-0CCA-46EF-F249048D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10802655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DA45D-5174-0B71-323D-EA88C484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45" y="1678488"/>
            <a:ext cx="10802655" cy="4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 descr="A logo with green leaves&#10;&#10;Description automatically generated">
            <a:extLst>
              <a:ext uri="{FF2B5EF4-FFF2-40B4-BE49-F238E27FC236}">
                <a16:creationId xmlns:a16="http://schemas.microsoft.com/office/drawing/2014/main" id="{9A6C955F-1526-4E73-D1A8-763349869C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9482" y="5611880"/>
            <a:ext cx="1990655" cy="1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3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66F2-5C6F-1EAF-0CDC-21E37127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498" y="1720244"/>
            <a:ext cx="9828566" cy="25314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Work Sans"/>
              </a:rPr>
              <a:t>Physics in the Nature Park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506D-DD73-6B2E-8ACC-4062D01A1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673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Work Sans"/>
              </a:rPr>
              <a:t>School grounds as GSCE contexts for evaporation and latent heat</a:t>
            </a:r>
          </a:p>
        </p:txBody>
      </p:sp>
    </p:spTree>
    <p:extLst>
      <p:ext uri="{BB962C8B-B14F-4D97-AF65-F5344CB8AC3E}">
        <p14:creationId xmlns:p14="http://schemas.microsoft.com/office/powerpoint/2010/main" val="129456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9B19-7E0B-BCCF-7022-8DACA58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848DB-2263-5E63-AF29-1C0CA48C2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11277865" cy="4498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Understand that thermal stores of energy increase during a change of state, but temperature remains constant</a:t>
            </a:r>
          </a:p>
          <a:p>
            <a:pPr marL="0" indent="0">
              <a:buNone/>
            </a:pPr>
            <a:r>
              <a:rPr lang="en-GB" sz="2600" dirty="0"/>
              <a:t> </a:t>
            </a:r>
          </a:p>
          <a:p>
            <a:pPr lvl="0"/>
            <a:r>
              <a:rPr lang="en-GB" dirty="0"/>
              <a:t>Observe evaporation in the school grounds and natural environment and link this with the latent heat of vaporisation</a:t>
            </a:r>
          </a:p>
          <a:p>
            <a:pPr marL="0" indent="0">
              <a:buNone/>
            </a:pPr>
            <a:endParaRPr lang="en-GB" sz="2600" dirty="0"/>
          </a:p>
          <a:p>
            <a:pPr lvl="0"/>
            <a:r>
              <a:rPr lang="en-GB" dirty="0"/>
              <a:t>Begin to understand how plants and water keep places cooler and protect against heatwaves and climate change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22EB3D-7B4C-CE64-6B4C-A38DD08B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03" y="365126"/>
            <a:ext cx="1865102" cy="1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21D02-D5E5-3993-9725-64DF0267A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410-4052-C0AC-984A-B95193F5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Work Sans"/>
                <a:ea typeface="Aptos" panose="020B0004020202020204" pitchFamily="34" charset="0"/>
                <a:cs typeface="Times New Roman"/>
              </a:rPr>
              <a:t>Infra-red scale</a:t>
            </a:r>
            <a:endParaRPr lang="en-US" dirty="0">
              <a:latin typeface="Work Sans"/>
              <a:cs typeface="Times New Roman"/>
            </a:endParaRP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D3850F1D-6EF0-AE8A-D17C-6D218D9B1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34640" y="-1698536"/>
            <a:ext cx="1435664" cy="96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71D1AF-4E2C-2FE1-6558-C51AC846BB1F}"/>
              </a:ext>
            </a:extLst>
          </p:cNvPr>
          <p:cNvSpPr txBox="1"/>
          <p:nvPr/>
        </p:nvSpPr>
        <p:spPr>
          <a:xfrm>
            <a:off x="1114661" y="4826670"/>
            <a:ext cx="967561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White indicates the highest surface temperature in a frame and dark blue the lowest.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F067A4-546E-380B-01EB-7B365174FA31}"/>
              </a:ext>
            </a:extLst>
          </p:cNvPr>
          <p:cNvCxnSpPr/>
          <p:nvPr/>
        </p:nvCxnSpPr>
        <p:spPr>
          <a:xfrm flipV="1">
            <a:off x="2623549" y="4257641"/>
            <a:ext cx="6637098" cy="19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433280-64B4-1579-9541-9826796AF4BD}"/>
              </a:ext>
            </a:extLst>
          </p:cNvPr>
          <p:cNvSpPr txBox="1"/>
          <p:nvPr/>
        </p:nvSpPr>
        <p:spPr>
          <a:xfrm>
            <a:off x="861046" y="3937025"/>
            <a:ext cx="18228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ea typeface="Calibri"/>
                <a:cs typeface="Calibri"/>
              </a:rPr>
              <a:t>Highest surface 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C5FC7-B65D-80BA-FC8A-175F8C95A45D}"/>
              </a:ext>
            </a:extLst>
          </p:cNvPr>
          <p:cNvSpPr txBox="1"/>
          <p:nvPr/>
        </p:nvSpPr>
        <p:spPr>
          <a:xfrm>
            <a:off x="9266712" y="3922816"/>
            <a:ext cx="17239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ea typeface="Calibri"/>
                <a:cs typeface="Calibri"/>
              </a:rPr>
              <a:t>Lowest surface temperature</a:t>
            </a:r>
            <a:r>
              <a:rPr lang="en-GB" dirty="0">
                <a:solidFill>
                  <a:srgbClr val="000000"/>
                </a:solidFill>
                <a:ea typeface="Calibri"/>
                <a:cs typeface="Calibri"/>
              </a:rPr>
              <a:t>​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09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7AAD-5646-F8D4-1916-8EA1C71F7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A1D8-ECFE-C3F2-D180-A7DE10E3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1" y="709842"/>
            <a:ext cx="11209055" cy="13782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Work Sans"/>
              </a:rPr>
              <a:t>What is the impact of the green wall and the plants on temperature?</a:t>
            </a:r>
            <a:br>
              <a:rPr lang="en-US" sz="2800" dirty="0">
                <a:latin typeface="Work Sans"/>
              </a:rPr>
            </a:br>
            <a:br>
              <a:rPr lang="en-US" sz="2800" dirty="0">
                <a:latin typeface="Work Sans"/>
              </a:rPr>
            </a:br>
            <a:r>
              <a:rPr lang="en-US" sz="2800" dirty="0">
                <a:latin typeface="Work Sans"/>
              </a:rPr>
              <a:t> What can this do to the temperature in the classroom behind? </a:t>
            </a:r>
            <a:endParaRPr lang="en-US"/>
          </a:p>
        </p:txBody>
      </p:sp>
      <p:pic>
        <p:nvPicPr>
          <p:cNvPr id="5" name="Picture 4" descr="A screenshot of a building&#10;&#10;Description automatically generated">
            <a:extLst>
              <a:ext uri="{FF2B5EF4-FFF2-40B4-BE49-F238E27FC236}">
                <a16:creationId xmlns:a16="http://schemas.microsoft.com/office/drawing/2014/main" id="{6C22A58E-2370-E0DA-CFD7-1BB87AE83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4" r="1280"/>
          <a:stretch/>
        </p:blipFill>
        <p:spPr bwMode="auto">
          <a:xfrm>
            <a:off x="6304281" y="2319799"/>
            <a:ext cx="2777376" cy="356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creenshot of a building&#10;&#10;Description automatically generated">
            <a:extLst>
              <a:ext uri="{FF2B5EF4-FFF2-40B4-BE49-F238E27FC236}">
                <a16:creationId xmlns:a16="http://schemas.microsoft.com/office/drawing/2014/main" id="{AF1C37F3-BC40-0802-99ED-9B8FE54AD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r="52014"/>
          <a:stretch/>
        </p:blipFill>
        <p:spPr bwMode="auto">
          <a:xfrm>
            <a:off x="3256741" y="2309639"/>
            <a:ext cx="2787536" cy="3578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76FB6B-58A5-67C9-70ED-311A0FB3C13C}"/>
              </a:ext>
            </a:extLst>
          </p:cNvPr>
          <p:cNvSpPr txBox="1"/>
          <p:nvPr/>
        </p:nvSpPr>
        <p:spPr>
          <a:xfrm>
            <a:off x="3735614" y="6039757"/>
            <a:ext cx="46028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Work Sans"/>
              </a:rPr>
              <a:t>Co-op Academy Manchester, May 2024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8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D1EC-28FC-A64C-7E57-8AC490FD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32A5-AC0F-5B00-B2E7-4A01B208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31" y="751569"/>
            <a:ext cx="10802655" cy="14598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Work Sans"/>
              </a:rPr>
              <a:t>What is the effect of long grass on temperature? </a:t>
            </a:r>
            <a:br>
              <a:rPr lang="en-US" sz="2800" dirty="0">
                <a:latin typeface="Work Sans"/>
              </a:rPr>
            </a:br>
            <a:br>
              <a:rPr lang="en-US" sz="2800" dirty="0">
                <a:latin typeface="Work Sans"/>
              </a:rPr>
            </a:br>
            <a:endParaRPr lang="en-GB" sz="2800" b="0">
              <a:solidFill>
                <a:srgbClr val="132F1D"/>
              </a:solidFill>
              <a:latin typeface="Work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04883-151F-94C4-0AF9-CBBFD1A210DB}"/>
              </a:ext>
            </a:extLst>
          </p:cNvPr>
          <p:cNvSpPr txBox="1"/>
          <p:nvPr/>
        </p:nvSpPr>
        <p:spPr>
          <a:xfrm>
            <a:off x="3731985" y="5744028"/>
            <a:ext cx="62719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Work Sans"/>
              </a:rPr>
              <a:t>Co-op Academy, Manchester, May 2024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5" name="Picture 4" descr="A collage of a green field&#10;&#10;Description automatically generated">
            <a:extLst>
              <a:ext uri="{FF2B5EF4-FFF2-40B4-BE49-F238E27FC236}">
                <a16:creationId xmlns:a16="http://schemas.microsoft.com/office/drawing/2014/main" id="{32369411-127D-8515-3893-33E5A45A7D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7" r="54124" b="6269"/>
          <a:stretch>
            <a:fillRect/>
          </a:stretch>
        </p:blipFill>
        <p:spPr>
          <a:xfrm>
            <a:off x="1186089" y="2113189"/>
            <a:ext cx="4397623" cy="2711510"/>
          </a:xfrm>
          <a:prstGeom prst="rect">
            <a:avLst/>
          </a:prstGeom>
        </p:spPr>
      </p:pic>
      <p:pic>
        <p:nvPicPr>
          <p:cNvPr id="4" name="Picture 3" descr="A collage of a green field&#10;&#10;Description automatically generated">
            <a:extLst>
              <a:ext uri="{FF2B5EF4-FFF2-40B4-BE49-F238E27FC236}">
                <a16:creationId xmlns:a16="http://schemas.microsoft.com/office/drawing/2014/main" id="{25A9307E-7D8F-60AA-987B-51592322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416" r="93" b="6352"/>
          <a:stretch>
            <a:fillRect/>
          </a:stretch>
        </p:blipFill>
        <p:spPr>
          <a:xfrm>
            <a:off x="6211660" y="2109065"/>
            <a:ext cx="4255016" cy="27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1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02A1F-090A-B987-6BCA-2933CAF2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5F06-4C41-09D3-72EC-AE973E62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88" y="550183"/>
            <a:ext cx="11009483" cy="16957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Work Sans"/>
              </a:rPr>
              <a:t>What has been the impact of the trees and of the school pond on temperature?</a:t>
            </a:r>
            <a:br>
              <a:rPr lang="en-US" sz="2800" dirty="0">
                <a:latin typeface="Work Sans"/>
              </a:rPr>
            </a:br>
            <a:endParaRPr lang="en-US" sz="2800" dirty="0">
              <a:latin typeface="Work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3F79C-4B21-F26B-96A9-3CF79607BE90}"/>
              </a:ext>
            </a:extLst>
          </p:cNvPr>
          <p:cNvSpPr txBox="1"/>
          <p:nvPr/>
        </p:nvSpPr>
        <p:spPr>
          <a:xfrm>
            <a:off x="3472542" y="5858328"/>
            <a:ext cx="4648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Work Sans"/>
              </a:rPr>
              <a:t>Co-op Academy Manchester, May 2024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-up of a pond&#10;&#10;Description automatically generated">
            <a:extLst>
              <a:ext uri="{FF2B5EF4-FFF2-40B4-BE49-F238E27FC236}">
                <a16:creationId xmlns:a16="http://schemas.microsoft.com/office/drawing/2014/main" id="{B1AC9502-269D-5B54-49FC-9A781485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6" r="53363" b="282"/>
          <a:stretch>
            <a:fillRect/>
          </a:stretch>
        </p:blipFill>
        <p:spPr>
          <a:xfrm>
            <a:off x="2657724" y="2007054"/>
            <a:ext cx="3008756" cy="3487159"/>
          </a:xfrm>
          <a:prstGeom prst="rect">
            <a:avLst/>
          </a:prstGeom>
        </p:spPr>
      </p:pic>
      <p:pic>
        <p:nvPicPr>
          <p:cNvPr id="3" name="Picture 2" descr="A close-up of a pond&#10;&#10;Description automatically generated">
            <a:extLst>
              <a:ext uri="{FF2B5EF4-FFF2-40B4-BE49-F238E27FC236}">
                <a16:creationId xmlns:a16="http://schemas.microsoft.com/office/drawing/2014/main" id="{FE442D7A-21A9-FB7B-2910-F6684E8A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625" r="1046" b="282"/>
          <a:stretch>
            <a:fillRect/>
          </a:stretch>
        </p:blipFill>
        <p:spPr>
          <a:xfrm>
            <a:off x="6580978" y="2007053"/>
            <a:ext cx="2935082" cy="34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488A0-79AB-B70E-2982-F3A7F98C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7AEC-1023-CDF7-50ED-EAB903D3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31" y="555626"/>
            <a:ext cx="10802655" cy="14598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Work Sans"/>
              </a:rPr>
              <a:t>What is the effect of the tall plants here? </a:t>
            </a:r>
            <a:br>
              <a:rPr lang="en-US" sz="2800" dirty="0">
                <a:latin typeface="Work Sans"/>
              </a:rPr>
            </a:br>
            <a:br>
              <a:rPr lang="en-US" sz="2800" dirty="0">
                <a:latin typeface="Work Sans"/>
              </a:rPr>
            </a:br>
            <a:endParaRPr lang="en-GB" sz="2800" b="0">
              <a:solidFill>
                <a:srgbClr val="132F1D"/>
              </a:solidFill>
              <a:latin typeface="Work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89E66-4B0B-F891-EC4E-9360D08D7AF7}"/>
              </a:ext>
            </a:extLst>
          </p:cNvPr>
          <p:cNvSpPr txBox="1"/>
          <p:nvPr/>
        </p:nvSpPr>
        <p:spPr>
          <a:xfrm>
            <a:off x="3314700" y="5744028"/>
            <a:ext cx="50382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Work Sans"/>
              </a:rPr>
              <a:t>Co-op Academy, Manchester, May 2024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collage of a garden&#10;&#10;Description automatically generated">
            <a:extLst>
              <a:ext uri="{FF2B5EF4-FFF2-40B4-BE49-F238E27FC236}">
                <a16:creationId xmlns:a16="http://schemas.microsoft.com/office/drawing/2014/main" id="{43005F37-BC44-9549-E908-24B9D5F0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4" r="53458" b="-248"/>
          <a:stretch>
            <a:fillRect/>
          </a:stretch>
        </p:blipFill>
        <p:spPr>
          <a:xfrm>
            <a:off x="1795524" y="1427389"/>
            <a:ext cx="3801562" cy="4002244"/>
          </a:xfrm>
          <a:prstGeom prst="rect">
            <a:avLst/>
          </a:prstGeom>
        </p:spPr>
      </p:pic>
      <p:pic>
        <p:nvPicPr>
          <p:cNvPr id="5" name="Picture 4" descr="A collage of a garden&#10;&#10;Description automatically generated">
            <a:extLst>
              <a:ext uri="{FF2B5EF4-FFF2-40B4-BE49-F238E27FC236}">
                <a16:creationId xmlns:a16="http://schemas.microsoft.com/office/drawing/2014/main" id="{CD7856D8-E522-1A6D-0063-ABCFF030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279" r="1407" b="-248"/>
          <a:stretch>
            <a:fillRect/>
          </a:stretch>
        </p:blipFill>
        <p:spPr>
          <a:xfrm>
            <a:off x="6248770" y="1427389"/>
            <a:ext cx="3742164" cy="40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4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9AD6-6988-D356-1796-134F35E3C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7420-A524-B347-091C-8D6F06D0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8" y="593726"/>
            <a:ext cx="10802655" cy="22345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latin typeface="Work Sans"/>
              </a:rPr>
              <a:t>What would the impact be of replacing gardens with paving and artificial grass?</a:t>
            </a:r>
            <a:br>
              <a:rPr lang="en-US" sz="2800" dirty="0">
                <a:latin typeface="Work Sans"/>
              </a:rPr>
            </a:br>
            <a:r>
              <a:rPr lang="en-US" sz="2800" dirty="0">
                <a:latin typeface="Work Sans"/>
              </a:rPr>
              <a:t> </a:t>
            </a:r>
            <a:br>
              <a:rPr lang="en-US" sz="2800" dirty="0">
                <a:latin typeface="Work Sans"/>
              </a:rPr>
            </a:br>
            <a:br>
              <a:rPr lang="en-US" sz="2800" dirty="0">
                <a:latin typeface="Work Sans"/>
              </a:rPr>
            </a:br>
            <a:r>
              <a:rPr lang="en-GB" sz="2800" b="0" dirty="0">
                <a:latin typeface="Work Sans"/>
              </a:rPr>
              <a:t> </a:t>
            </a:r>
            <a:endParaRPr lang="en-US" sz="2800">
              <a:latin typeface="Work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AA613-3CA2-A555-EA38-9F9BCF24A073}"/>
              </a:ext>
            </a:extLst>
          </p:cNvPr>
          <p:cNvSpPr txBox="1"/>
          <p:nvPr/>
        </p:nvSpPr>
        <p:spPr>
          <a:xfrm>
            <a:off x="3711252" y="5894614"/>
            <a:ext cx="49174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Work Sans"/>
              </a:rPr>
              <a:t>Co-op Academy, Manchester, May 2024</a:t>
            </a:r>
            <a:endParaRPr lang="en-GB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6" name="Picture 5" descr="A close-up of a field&#10;&#10;Description automatically generated">
            <a:extLst>
              <a:ext uri="{FF2B5EF4-FFF2-40B4-BE49-F238E27FC236}">
                <a16:creationId xmlns:a16="http://schemas.microsoft.com/office/drawing/2014/main" id="{DAC6F2FB-71D1-3242-A953-14A537FA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887" b="-359"/>
          <a:stretch>
            <a:fillRect/>
          </a:stretch>
        </p:blipFill>
        <p:spPr>
          <a:xfrm>
            <a:off x="1689141" y="2039711"/>
            <a:ext cx="4036785" cy="2777614"/>
          </a:xfrm>
          <a:prstGeom prst="rect">
            <a:avLst/>
          </a:prstGeom>
        </p:spPr>
      </p:pic>
      <p:pic>
        <p:nvPicPr>
          <p:cNvPr id="3" name="Picture 2" descr="A close-up of a field&#10;&#10;Description automatically generated">
            <a:extLst>
              <a:ext uri="{FF2B5EF4-FFF2-40B4-BE49-F238E27FC236}">
                <a16:creationId xmlns:a16="http://schemas.microsoft.com/office/drawing/2014/main" id="{B7B15CEB-BA03-A083-F0F3-31D84E44CC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369" r="863" b="-359"/>
          <a:stretch>
            <a:fillRect/>
          </a:stretch>
        </p:blipFill>
        <p:spPr>
          <a:xfrm>
            <a:off x="6370884" y="2039711"/>
            <a:ext cx="3923904" cy="27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1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NP">
      <a:dk1>
        <a:srgbClr val="132F1D"/>
      </a:dk1>
      <a:lt1>
        <a:srgbClr val="F9F6F1"/>
      </a:lt1>
      <a:dk2>
        <a:srgbClr val="132F1D"/>
      </a:dk2>
      <a:lt2>
        <a:srgbClr val="F9F6F1"/>
      </a:lt2>
      <a:accent1>
        <a:srgbClr val="839930"/>
      </a:accent1>
      <a:accent2>
        <a:srgbClr val="E7AE3F"/>
      </a:accent2>
      <a:accent3>
        <a:srgbClr val="BD4C19"/>
      </a:accent3>
      <a:accent4>
        <a:srgbClr val="337696"/>
      </a:accent4>
      <a:accent5>
        <a:srgbClr val="335945"/>
      </a:accent5>
      <a:accent6>
        <a:srgbClr val="935528"/>
      </a:accent6>
      <a:hlink>
        <a:srgbClr val="335945"/>
      </a:hlink>
      <a:folHlink>
        <a:srgbClr val="8399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9AD246-55DF-A042-B93F-B46B17D01C36}" vid="{6F0C211E-CD40-A64F-80F8-7210F5A85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55007055288405288cc1fe5a43e594f6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5981da477768b12c2e367b52036086a9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62B74-6ED7-4330-9F28-AA323FB9CB78}">
  <ds:schemaRefs>
    <ds:schemaRef ds:uri="http://schemas.microsoft.com/office/2006/metadata/properties"/>
    <ds:schemaRef ds:uri="http://schemas.microsoft.com/office/infopath/2007/PartnerControls"/>
    <ds:schemaRef ds:uri="37c47d49-5c3e-4564-83ee-3a7de24ace65"/>
    <ds:schemaRef ds:uri="01a464aa-a786-405b-bb6b-b90e04698418"/>
  </ds:schemaRefs>
</ds:datastoreItem>
</file>

<file path=customXml/itemProps2.xml><?xml version="1.0" encoding="utf-8"?>
<ds:datastoreItem xmlns:ds="http://schemas.openxmlformats.org/officeDocument/2006/customXml" ds:itemID="{B1CE5BA4-678F-40D4-8830-83D2E052AE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C3459-34F6-4605-A0FC-B586188C0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464aa-a786-405b-bb6b-b90e04698418"/>
    <ds:schemaRef ds:uri="37c47d49-5c3e-4564-83ee-3a7de24ac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NENP Powerpoint Template</Template>
  <TotalTime>160</TotalTime>
  <Words>246</Words>
  <Application>Microsoft Office PowerPoint</Application>
  <PresentationFormat>Widescreen</PresentationFormat>
  <Paragraphs>30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Physics in the Nature Park </vt:lpstr>
      <vt:lpstr>Learning outcomes</vt:lpstr>
      <vt:lpstr>Infra-red scale</vt:lpstr>
      <vt:lpstr>What is the impact of the green wall and the plants on temperature?   What can this do to the temperature in the classroom behind? </vt:lpstr>
      <vt:lpstr>What is the effect of long grass on temperature?   </vt:lpstr>
      <vt:lpstr>What has been the impact of the trees and of the school pond on temperature? </vt:lpstr>
      <vt:lpstr>What is the effect of the tall plants here?   </vt:lpstr>
      <vt:lpstr>What would the impact be of replacing gardens with paving and artificial grass?  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 Prasad</dc:creator>
  <cp:lastModifiedBy>Georgia Prasad</cp:lastModifiedBy>
  <cp:revision>315</cp:revision>
  <dcterms:created xsi:type="dcterms:W3CDTF">2024-12-30T15:28:03Z</dcterms:created>
  <dcterms:modified xsi:type="dcterms:W3CDTF">2025-11-19T18:54:01Z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  <property fmtid="{D5CDD505-2E9C-101B-9397-08002B2CF9AE}" pid="3" name="MediaServiceImageTags">
    <vt:lpwstr/>
  </property>
</Properties>
</file>